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5.xml" ContentType="application/inkml+xml"/>
  <Override PartName="/ppt/ink/ink6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  <p:sldMasterId id="2147483874" r:id="rId19"/>
  </p:sldMasterIdLst>
  <p:notesMasterIdLst>
    <p:notesMasterId r:id="rId40"/>
  </p:notesMasterIdLst>
  <p:sldIdLst>
    <p:sldId id="3249" r:id="rId20"/>
    <p:sldId id="1729" r:id="rId21"/>
    <p:sldId id="2857" r:id="rId22"/>
    <p:sldId id="3298" r:id="rId23"/>
    <p:sldId id="3299" r:id="rId24"/>
    <p:sldId id="3300" r:id="rId25"/>
    <p:sldId id="3302" r:id="rId26"/>
    <p:sldId id="3301" r:id="rId27"/>
    <p:sldId id="3303" r:id="rId28"/>
    <p:sldId id="3304" r:id="rId29"/>
    <p:sldId id="3305" r:id="rId30"/>
    <p:sldId id="3309" r:id="rId31"/>
    <p:sldId id="3306" r:id="rId32"/>
    <p:sldId id="3307" r:id="rId33"/>
    <p:sldId id="3308" r:id="rId34"/>
    <p:sldId id="3296" r:id="rId35"/>
    <p:sldId id="296" r:id="rId36"/>
    <p:sldId id="3268" r:id="rId37"/>
    <p:sldId id="3269" r:id="rId38"/>
    <p:sldId id="3270" r:id="rId3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41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sync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9806</c:v>
                </c:pt>
                <c:pt idx="1">
                  <c:v>9806</c:v>
                </c:pt>
                <c:pt idx="2">
                  <c:v>9806</c:v>
                </c:pt>
                <c:pt idx="3">
                  <c:v>9806</c:v>
                </c:pt>
                <c:pt idx="4">
                  <c:v>9806</c:v>
                </c:pt>
                <c:pt idx="5">
                  <c:v>9806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F5-154C-A388-14A5A4C722F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21278</c:v>
                </c:pt>
                <c:pt idx="1">
                  <c:v>14776</c:v>
                </c:pt>
                <c:pt idx="2">
                  <c:v>8545</c:v>
                </c:pt>
                <c:pt idx="3">
                  <c:v>7480</c:v>
                </c:pt>
                <c:pt idx="4">
                  <c:v>7456</c:v>
                </c:pt>
                <c:pt idx="5">
                  <c:v>7433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F5-154C-A388-14A5A4C722F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19094</c:v>
                </c:pt>
                <c:pt idx="1">
                  <c:v>11536</c:v>
                </c:pt>
                <c:pt idx="2">
                  <c:v>6820</c:v>
                </c:pt>
                <c:pt idx="3">
                  <c:v>6487</c:v>
                </c:pt>
                <c:pt idx="4">
                  <c:v>6484</c:v>
                </c:pt>
                <c:pt idx="5">
                  <c:v>6490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F5-154C-A388-14A5A4C722F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12216</c:v>
                </c:pt>
                <c:pt idx="1">
                  <c:v>9927</c:v>
                </c:pt>
                <c:pt idx="2">
                  <c:v>8588</c:v>
                </c:pt>
                <c:pt idx="3">
                  <c:v>7242</c:v>
                </c:pt>
                <c:pt idx="4">
                  <c:v>7201</c:v>
                </c:pt>
                <c:pt idx="5">
                  <c:v>7168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F5-154C-A388-14A5A4C722F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Sheet1!$B$6:$G$6</c:f>
              <c:numCache>
                <c:formatCode>General</c:formatCode>
                <c:ptCount val="6"/>
                <c:pt idx="0">
                  <c:v>7517</c:v>
                </c:pt>
                <c:pt idx="1">
                  <c:v>6562</c:v>
                </c:pt>
                <c:pt idx="2">
                  <c:v>6097</c:v>
                </c:pt>
                <c:pt idx="3">
                  <c:v>5857</c:v>
                </c:pt>
                <c:pt idx="4">
                  <c:v>5774</c:v>
                </c:pt>
                <c:pt idx="5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F5-154C-A388-14A5A4C722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249520"/>
        <c:axId val="326251168"/>
      </c:barChart>
      <c:catAx>
        <c:axId val="3262495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>
                    <a:latin typeface="+mn-ea"/>
                    <a:ea typeface="+mn-ea"/>
                  </a:rPr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6251168"/>
        <c:crosses val="autoZero"/>
        <c:auto val="1"/>
        <c:lblAlgn val="ctr"/>
        <c:lblOffset val="100"/>
        <c:noMultiLvlLbl val="0"/>
      </c:catAx>
      <c:valAx>
        <c:axId val="32625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>
                    <a:latin typeface="+mn-ea"/>
                    <a:ea typeface="+mn-ea"/>
                  </a:rPr>
                  <a:t>单次系统调用的</a:t>
                </a:r>
                <a:r>
                  <a:rPr lang="en-US" altLang="zh-CN" dirty="0">
                    <a:latin typeface="+mn-ea"/>
                    <a:ea typeface="+mn-ea"/>
                  </a:rPr>
                  <a:t>CPU</a:t>
                </a:r>
                <a:r>
                  <a:rPr lang="zh-CN" altLang="en-US" dirty="0">
                    <a:latin typeface="+mn-ea"/>
                    <a:ea typeface="+mn-ea"/>
                  </a:rPr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6249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单核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Sheet1!$B$20:$G$20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0.249</c:v>
                </c:pt>
                <c:pt idx="3">
                  <c:v>0.12540000000000001</c:v>
                </c:pt>
                <c:pt idx="4">
                  <c:v>6.25E-2</c:v>
                </c:pt>
                <c:pt idx="5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78-ED46-9200-5C43908B9882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多核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Sheet1!$B$21:$G$21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0.247</c:v>
                </c:pt>
                <c:pt idx="3">
                  <c:v>0.1517</c:v>
                </c:pt>
                <c:pt idx="4">
                  <c:v>0.1462</c:v>
                </c:pt>
                <c:pt idx="5">
                  <c:v>7.4999999999999997E-2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78-ED46-9200-5C43908B98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2070688"/>
        <c:axId val="342447904"/>
      </c:lineChart>
      <c:catAx>
        <c:axId val="342070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447904"/>
        <c:crosses val="autoZero"/>
        <c:auto val="1"/>
        <c:lblAlgn val="ctr"/>
        <c:lblOffset val="100"/>
        <c:noMultiLvlLbl val="0"/>
      </c:catAx>
      <c:valAx>
        <c:axId val="34244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内核陷入频率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07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</a:t>
            </a:r>
            <a:r>
              <a:rPr lang="en-US" altLang="zh-CN"/>
              <a:t>IPC</a:t>
            </a:r>
            <a:r>
              <a:rPr lang="zh-CN" altLang="en-US"/>
              <a:t>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sync_up_fp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Sheet1!$Q$2:$V$2</c:f>
              <c:numCache>
                <c:formatCode>General</c:formatCode>
                <c:ptCount val="6"/>
                <c:pt idx="0">
                  <c:v>3027</c:v>
                </c:pt>
                <c:pt idx="1">
                  <c:v>3027</c:v>
                </c:pt>
                <c:pt idx="2">
                  <c:v>3027</c:v>
                </c:pt>
                <c:pt idx="3">
                  <c:v>3027</c:v>
                </c:pt>
                <c:pt idx="4">
                  <c:v>3027</c:v>
                </c:pt>
                <c:pt idx="5">
                  <c:v>3027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C-F24C-ACDC-2E3C34BFF72B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Sheet1!$Q$3:$V$3</c:f>
              <c:numCache>
                <c:formatCode>General</c:formatCode>
                <c:ptCount val="6"/>
                <c:pt idx="0">
                  <c:v>8077</c:v>
                </c:pt>
                <c:pt idx="1">
                  <c:v>8077</c:v>
                </c:pt>
                <c:pt idx="2">
                  <c:v>8077</c:v>
                </c:pt>
                <c:pt idx="3">
                  <c:v>8077</c:v>
                </c:pt>
                <c:pt idx="4">
                  <c:v>8077</c:v>
                </c:pt>
                <c:pt idx="5">
                  <c:v>8077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9C-F24C-ACDC-2E3C34BFF72B}"/>
            </c:ext>
          </c:extLst>
        </c:ser>
        <c:ser>
          <c:idx val="2"/>
          <c:order val="2"/>
          <c:tx>
            <c:strRef>
              <c:f>Sheet1!$P$4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Sheet1!$Q$4:$V$4</c:f>
              <c:numCache>
                <c:formatCode>General</c:formatCode>
                <c:ptCount val="6"/>
                <c:pt idx="0">
                  <c:v>10559</c:v>
                </c:pt>
                <c:pt idx="1">
                  <c:v>5988</c:v>
                </c:pt>
                <c:pt idx="2">
                  <c:v>3473</c:v>
                </c:pt>
                <c:pt idx="3">
                  <c:v>2520</c:v>
                </c:pt>
                <c:pt idx="4">
                  <c:v>1977</c:v>
                </c:pt>
                <c:pt idx="5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9C-F24C-ACDC-2E3C34BFF72B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Sheet1!$Q$5:$V$5</c:f>
              <c:numCache>
                <c:formatCode>General</c:formatCode>
                <c:ptCount val="6"/>
                <c:pt idx="0">
                  <c:v>10359</c:v>
                </c:pt>
                <c:pt idx="1">
                  <c:v>4570</c:v>
                </c:pt>
                <c:pt idx="2">
                  <c:v>2288</c:v>
                </c:pt>
                <c:pt idx="3">
                  <c:v>1863</c:v>
                </c:pt>
                <c:pt idx="4">
                  <c:v>1567</c:v>
                </c:pt>
                <c:pt idx="5">
                  <c:v>1477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9C-F24C-ACDC-2E3C34BFF72B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Sheet1!$Q$6:$V$6</c:f>
              <c:numCache>
                <c:formatCode>General</c:formatCode>
                <c:ptCount val="6"/>
                <c:pt idx="0">
                  <c:v>5732</c:v>
                </c:pt>
                <c:pt idx="1">
                  <c:v>3444</c:v>
                </c:pt>
                <c:pt idx="2">
                  <c:v>2209</c:v>
                </c:pt>
                <c:pt idx="3">
                  <c:v>1577</c:v>
                </c:pt>
                <c:pt idx="4">
                  <c:v>1272</c:v>
                </c:pt>
                <c:pt idx="5">
                  <c:v>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9C-F24C-ACDC-2E3C34BFF72B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Sheet1!$Q$7:$V$7</c:f>
              <c:numCache>
                <c:formatCode>General</c:formatCode>
                <c:ptCount val="6"/>
                <c:pt idx="0">
                  <c:v>3547</c:v>
                </c:pt>
                <c:pt idx="1">
                  <c:v>2190</c:v>
                </c:pt>
                <c:pt idx="2">
                  <c:v>1181</c:v>
                </c:pt>
                <c:pt idx="3">
                  <c:v>830</c:v>
                </c:pt>
                <c:pt idx="4">
                  <c:v>774</c:v>
                </c:pt>
                <c:pt idx="5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89C-F24C-ACDC-2E3C34BFF7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5614320"/>
        <c:axId val="325615968"/>
      </c:barChart>
      <c:catAx>
        <c:axId val="325614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5968"/>
        <c:crosses val="autoZero"/>
        <c:auto val="1"/>
        <c:lblAlgn val="ctr"/>
        <c:lblOffset val="100"/>
        <c:noMultiLvlLbl val="0"/>
      </c:catAx>
      <c:valAx>
        <c:axId val="32561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单次</a:t>
                </a:r>
                <a:r>
                  <a:rPr lang="en-US" altLang="zh-CN" dirty="0"/>
                  <a:t>IPC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CPU</a:t>
                </a:r>
                <a:r>
                  <a:rPr lang="zh-CN" altLang="en-US" dirty="0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Sheet1!$Y$2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Sheet1!$Z$2:$AE$2</c:f>
              <c:numCache>
                <c:formatCode>General</c:formatCode>
                <c:ptCount val="6"/>
                <c:pt idx="0">
                  <c:v>527</c:v>
                </c:pt>
                <c:pt idx="1">
                  <c:v>839</c:v>
                </c:pt>
                <c:pt idx="2">
                  <c:v>821</c:v>
                </c:pt>
                <c:pt idx="3">
                  <c:v>779</c:v>
                </c:pt>
                <c:pt idx="4">
                  <c:v>699</c:v>
                </c:pt>
                <c:pt idx="5">
                  <c:v>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5D49-8627-887113CB80C5}"/>
            </c:ext>
          </c:extLst>
        </c:ser>
        <c:ser>
          <c:idx val="1"/>
          <c:order val="1"/>
          <c:tx>
            <c:strRef>
              <c:f>Sheet1!$Y$3</c:f>
              <c:strCache>
                <c:ptCount val="1"/>
                <c:pt idx="0">
                  <c:v>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Sheet1!$Z$3:$AE$3</c:f>
              <c:numCache>
                <c:formatCode>General</c:formatCode>
                <c:ptCount val="6"/>
                <c:pt idx="0">
                  <c:v>760</c:v>
                </c:pt>
                <c:pt idx="1">
                  <c:v>755</c:v>
                </c:pt>
                <c:pt idx="2">
                  <c:v>748</c:v>
                </c:pt>
                <c:pt idx="3">
                  <c:v>714</c:v>
                </c:pt>
                <c:pt idx="4">
                  <c:v>642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7-5D49-8627-887113CB80C5}"/>
            </c:ext>
          </c:extLst>
        </c:ser>
        <c:ser>
          <c:idx val="2"/>
          <c:order val="2"/>
          <c:tx>
            <c:strRef>
              <c:f>Sheet1!$Y$4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Sheet1!$Z$4:$AE$4</c:f>
              <c:numCache>
                <c:formatCode>General</c:formatCode>
                <c:ptCount val="6"/>
                <c:pt idx="0">
                  <c:v>1021</c:v>
                </c:pt>
                <c:pt idx="1">
                  <c:v>1333</c:v>
                </c:pt>
                <c:pt idx="2">
                  <c:v>1550</c:v>
                </c:pt>
                <c:pt idx="3">
                  <c:v>1717</c:v>
                </c:pt>
                <c:pt idx="4">
                  <c:v>1574</c:v>
                </c:pt>
                <c:pt idx="5">
                  <c:v>1272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87-5D49-8627-887113CB80C5}"/>
            </c:ext>
          </c:extLst>
        </c:ser>
        <c:ser>
          <c:idx val="3"/>
          <c:order val="3"/>
          <c:tx>
            <c:strRef>
              <c:f>Sheet1!$Y$5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Sheet1!$Z$5:$AE$5</c:f>
              <c:numCache>
                <c:formatCode>General</c:formatCode>
                <c:ptCount val="6"/>
                <c:pt idx="0">
                  <c:v>1416</c:v>
                </c:pt>
                <c:pt idx="1">
                  <c:v>2038</c:v>
                </c:pt>
                <c:pt idx="2">
                  <c:v>2091</c:v>
                </c:pt>
                <c:pt idx="3">
                  <c:v>2087</c:v>
                </c:pt>
                <c:pt idx="4">
                  <c:v>1891</c:v>
                </c:pt>
                <c:pt idx="5">
                  <c:v>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87-5D49-8627-887113CB8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059183"/>
        <c:axId val="1272060831"/>
      </c:barChart>
      <c:catAx>
        <c:axId val="1272059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60831"/>
        <c:crosses val="autoZero"/>
        <c:auto val="1"/>
        <c:lblAlgn val="ctr"/>
        <c:lblOffset val="100"/>
        <c:noMultiLvlLbl val="0"/>
      </c:catAx>
      <c:valAx>
        <c:axId val="127206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吞吐率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5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Sheet1!$AG$2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Sheet1!$AH$2:$AM$2</c:f>
              <c:numCache>
                <c:formatCode>General</c:formatCode>
                <c:ptCount val="6"/>
                <c:pt idx="0">
                  <c:v>1.89</c:v>
                </c:pt>
                <c:pt idx="1">
                  <c:v>2.37</c:v>
                </c:pt>
                <c:pt idx="2">
                  <c:v>4.8499999999999996</c:v>
                </c:pt>
                <c:pt idx="3">
                  <c:v>10.210000000000001</c:v>
                </c:pt>
                <c:pt idx="4">
                  <c:v>22.72</c:v>
                </c:pt>
                <c:pt idx="5">
                  <c:v>54.61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3A-EE4B-9C54-905A825DAC18}"/>
            </c:ext>
          </c:extLst>
        </c:ser>
        <c:ser>
          <c:idx val="1"/>
          <c:order val="1"/>
          <c:tx>
            <c:strRef>
              <c:f>Sheet1!$AG$3</c:f>
              <c:strCache>
                <c:ptCount val="1"/>
                <c:pt idx="0">
                  <c:v>sync_smp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Sheet1!$AH$3:$AM$3</c:f>
              <c:numCache>
                <c:formatCode>General</c:formatCode>
                <c:ptCount val="6"/>
                <c:pt idx="0">
                  <c:v>1.31</c:v>
                </c:pt>
                <c:pt idx="1">
                  <c:v>2.63</c:v>
                </c:pt>
                <c:pt idx="2">
                  <c:v>5.33</c:v>
                </c:pt>
                <c:pt idx="3">
                  <c:v>11.14</c:v>
                </c:pt>
                <c:pt idx="4">
                  <c:v>24.77</c:v>
                </c:pt>
                <c:pt idx="5">
                  <c:v>58.63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3A-EE4B-9C54-905A825DAC18}"/>
            </c:ext>
          </c:extLst>
        </c:ser>
        <c:ser>
          <c:idx val="2"/>
          <c:order val="2"/>
          <c:tx>
            <c:strRef>
              <c:f>Sheet1!$AG$4</c:f>
              <c:strCache>
                <c:ptCount val="1"/>
                <c:pt idx="0">
                  <c:v>async_up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Sheet1!$AH$4:$AM$4</c:f>
              <c:numCache>
                <c:formatCode>General</c:formatCode>
                <c:ptCount val="6"/>
                <c:pt idx="0">
                  <c:v>0.97</c:v>
                </c:pt>
                <c:pt idx="1">
                  <c:v>1.48</c:v>
                </c:pt>
                <c:pt idx="2">
                  <c:v>2.5499999999999998</c:v>
                </c:pt>
                <c:pt idx="3">
                  <c:v>4.58</c:v>
                </c:pt>
                <c:pt idx="4">
                  <c:v>9.86</c:v>
                </c:pt>
                <c:pt idx="5">
                  <c:v>23.84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3A-EE4B-9C54-905A825DAC18}"/>
            </c:ext>
          </c:extLst>
        </c:ser>
        <c:ser>
          <c:idx val="3"/>
          <c:order val="3"/>
          <c:tx>
            <c:strRef>
              <c:f>Sheet1!$AG$5</c:f>
              <c:strCache>
                <c:ptCount val="1"/>
                <c:pt idx="0">
                  <c:v>async_smp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Sheet1!$AH$5:$AM$5</c:f>
              <c:numCache>
                <c:formatCode>General</c:formatCode>
                <c:ptCount val="6"/>
                <c:pt idx="0">
                  <c:v>0.7</c:v>
                </c:pt>
                <c:pt idx="1">
                  <c:v>0.97</c:v>
                </c:pt>
                <c:pt idx="2">
                  <c:v>1.89</c:v>
                </c:pt>
                <c:pt idx="3">
                  <c:v>3.81</c:v>
                </c:pt>
                <c:pt idx="4">
                  <c:v>8.39</c:v>
                </c:pt>
                <c:pt idx="5">
                  <c:v>22.2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73A-EE4B-9C54-905A825DA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227599"/>
        <c:axId val="1256245071"/>
      </c:lineChart>
      <c:catAx>
        <c:axId val="125622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45071"/>
        <c:crosses val="autoZero"/>
        <c:auto val="1"/>
        <c:lblAlgn val="ctr"/>
        <c:lblOffset val="100"/>
        <c:noMultiLvlLbl val="0"/>
      </c:catAx>
      <c:valAx>
        <c:axId val="125624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数据包延迟（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2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3:1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24575,'42'52'0,"3"-4"0,10 7 0,2 0 0,7 5 0,5 4-683,-1-2 0,5 4 0,4 1 0,1 1 683,-7-7 0,2 1 0,2 1 0,1 1 0,2-1-642,-7-5 1,2-1 0,1 2 0,0-1 0,2 0 0,0 0 641,-7-8 0,0 1 0,1 0 0,1 0 0,0-1 0,0 0 0,0 0 0,1-1 0,0-1 0,0 1 0,0-1 0,1 0 0,-1-1 0,1 0 0,11 6 0,0 0 0,0 0 0,0-1 0,0-1 0,0 0 0,-3-2 0,0-1 0,0-1 0,-1 0 0,0-1 0,0-1-162,-4-1 0,1-2 0,-2 1 0,1-2 1,-1 0-1,-1-1 162,11 5 0,-1-1 0,-1-1 0,0-1 0,0-1-329,-4-3 0,0 0 0,0-2 0,0 0 1,-1-2 328,-2-3 0,-1-1 0,0 0 0,0-2 0,0 0 0,18 5 0,0-1 0,0-1 0,1-1 0,-18-6 0,0-1 0,1 0 0,1-1 0,-1-1 0,2 0 0,-1 0 0,2-1 0,-1 0 0,1-1 0,2 1 0,0 0 0,0-1 0,2-1 0,0 1 0,8 0 0,1-1 0,1 0 0,1 0 0,0-1-199,1 0 0,0 0 1,0-1-1,1 0 0,0 0 199,1 0 0,0 0 0,1-1 0,0 0 0,1 0 49,-13-3 1,1 0 0,1-1-1,0 0 1,-1 0 0,-1-1-50,13 2 0,-1 0 0,-1-1 0,1 0 0,-1-1 0,-1 1 0,0-1 0,-1 0 0,0-1 0,-1 1 126,-5-1 1,-1-1-1,-1 1 1,-1-1 0,-2 0-127,9 1 0,-2-1 0,-2 0 0,1 0 0,-2-1 0,0 0 0,-1 0 0,-2-1 221,-6 0 1,-1 0 0,-2-1 0,-1 0-222,17 1 0,-3 0 0,-2-1 700,-11 0 0,-3-1 0,-3 1-700,16 1 0,-4-1 1491,-11-1 0,-2-1-1491,-10-1 0,-1 0 1012,-6 0 0,-1-1-1012,44-1 1186,-7 0-1186,-12 1 78,-3 4-78,0 1 0,-5 2 0,-5 0 0,-3-2 0,-4 1 0,-2-2 0,-5-2 0,-3 0 0,-1-3 0,2 0 0,-1 1 0,-5 2 0,-5 0 0,-5-1 0,-4-2 0,-4 0 0,-1 0 0,-2 0 0,1 0 0,-1 0 0,-3 0 0,-1 0 0,-3 0 0,-3 0 0,0 0 0,2 0 0,0 0 0,1 0 0,-1 0 0,2 0 0,3 0 0,0 0 0,1 0 0,-1 0 0,1 0 0,-1 0 0,1 0 0,-3 0 0,-2 0 0,-1 0 0,-2 0 0,-1 0 0,-4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4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24575,'9'13'0,"11"4"0,15 8 0,4 3 0,-2 0 0,-8-6 0,-9-9 0,-3-6 0,-5-3 0,-3-2 0,0 3 0,1 0 0,1-3 0,-3 2 0,-1-2 0,-2 1 0,1-1 0,2-1 0,1 1 0,-2 2 0,1 1 0,-1-1 0,-4 0 0,-5-2 0,-6 0 0,-1-2 0,-2 2 0,-1 3 0,0-1 0,0 3 0,3-2 0,1-1 0,1 2 0,-2 1 0,0-2 0,0 2 0,-1-3 0,3-2 0,1 2 0,-2-1 0,1 0 0,-3-1 0,-1-2 0,2 0 0,1 1 0,4 4 0,0 2 0,2 3 0,-2-2 0,0 0 0,-1-3 0,-1-3 0,1 2 0,-1-1 0,4-1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5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24575,'5'9'0,"-1"5"0,1 17 0,11 16 0,17 15 0,22 18 0,-16-31 0,2 0 0,4 4 0,1 0 0,0-1 0,-1-2 0,-2-1 0,-1-3 0,-5-4 0,0-2 0,-1-1 0,1 1 0,1 1 0,0 1 0,2 2 0,1 0 0,3 0 0,2 1 0,3 1 0,2-1 0,0 2 0,2-2 0,2-2 0,1 0 0,0 1 0,1 0 0,2 1 0,0 0 0,2 0 0,1 1 0,0 2 0,0 0 0,4 0 0,1 1 0,3 4 0,3 0 0,0-2 0,2-1 0,2 0 0,2-1 0,-1 0 0,1-1 0,-2-5 0,-1 0 0,0 2 0,-1 2 0,2-1 0,1-1 0,4 1 0,3 0 0,-24-14 0,0 0 0,2-1-158,2 0 0,1-1 0,0 0 158,2 0 0,0-1 0,0 2 0,2 0 0,0 1 0,0 0 0,0 1 0,1 1 0,0 0 0,3 2 0,0 0 0,1 0 0,1 0 0,1 0 0,-1 0 0,-2-3 0,1-1 0,0 0 0,-1-1 0,0-1 0,-1 0 0,0 0 0,-1 0 0,0-1 0,-2 0 0,0-1 0,1 0 0,0 1 0,0-1 0,0-1 0,-3-2 0,-1-2 0,1 0 0,-2-2 0,0 0 0,0-2 0,28 10 0,-1-2 0,-8-4 0,-1 0-22,-2 1 1,1 0 21,-2-4 0,2-1 0,9 2 0,3 0 0,-28-7 0,1 1 0,0-1 0,2-1 0,1 0 0,-1 0 0,-3 0 0,0 0 0,-2-1 0,21 4 0,-2 0 0,-8 0 0,-3 0 0,-5-2 0,0-1 0,4 0 0,1-2 0,7 0 0,2-1 0,8 0 0,2-1 0,4 0 0,1 0 0,-1 0 0,-1 0 0,1 0 0,-1 0 0,-1 0 0,0 0 0,-1 0 0,-1 0 0,-1 0 0,-1-1 0,0 1 0,0-1 0,2-1 0,0-1 0,3 0 0,1 0 0,3-1 0,-1-1 0,-2 0 0,-2 1 0,-6 0 0,-2 1 236,-8-1 1,-3-1-237,-6-1 0,-2 0 22,-6-1 0,-1-1-22,-5 0 0,-3-2 0,41 4 0,-15 0 0,-9 1 0,-10-2 0,-7-2 0,-6 0 0,-5 2 0,-1 1 0,-1 0 0,-2 0 0,-3-2 0,-5 1 0,-13-1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6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24575,'32'8'0,"-2"6"0,3 6 0,-3 2 0,-6-3 0,0-1 0,-4-3 0,-1 0 0,1 0 0,-3-3 0,0 0 0,-1-4 0,1-1 0,-2 1 0,0 0 0,-3 0 0,-2-1 0,-1-3 0,-1-1 0,-3 0 0,-1 2 0,-2 1 0,-4 1 0,-7 0 0,-9-2 0,-9 0 0,-3 1 0,2 1 0,5 2 0,4 2 0,3-2 0,0-2 0,0 0 0,-1-1 0,2-1 0,4 3 0,0 0 0,2 2 0,-1 1 0,1-1 0,0-1 0,1-1 0,1-1 0,1 0 0,0 0 0,-1 0 0,1-1 0,0-2 0,2-2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3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4626 24575,'33'-47'0,"8"-10"0,7-11 0,-5 9 0,4-5 0,2-2 0,7-9 0,3-4 0,0 0 0,-12 16 0,1 0 0,0-1 0,2 0-932,2-3 1,2 0-1,0 0 1,1 1 931,-2-1 0,1 1 0,0 0 0,0 1 0,-3 4 0,1 0 0,-1 2 0,-1 1 287,8-10 0,0 3 0,-5 4-287,6-3 0,-4 3 338,-3 2 0,-1 1-338,-3 1 0,-2 0 0,1-1 0,-2 0 0,1 0 0,-1 0 966,2 0 0,-1 0-966,-1 2 0,1 1 128,-2 3 1,-1 0-129,0 2 0,-1 1 0,-2 1 0,1 1 0,-1 2 0,-1 2 0,0 2 0,-1 2 0,-1 1 0,0 2 0,-1 1 0,0 0 0,2-1 0,1 1 0,0 0 0,1 0 0,0 1 0,0 0 0,34-26 0,-4 5 0,-2 4 0,-2 4 0,0 3 0,-2 4 0,-5 4 0,-3 5 0,-3 4 0,-3 2 0,-1 3 0,5-1 0,4 0 0,5 0 0,3-3 0,-1-1 0,-4 1 0,1-2 0,3-1 0,7-3 0,3-4 0,8 2 0,4 0 0,3 2 0,4 0 0,-3 1 0,0 3 0,-5 3 0,-7 4 0,-1 0 0,-2 2 0,3 0 0,4 4 0,5 2 0,9 3 0,-45 5 0,0-1 0,4 1 0,1-1 0,0 1 0,-1-1 0,0-1 0,0 0 0,-2 0 0,0 0 0,-1 1 0,0 1 0,3 0 0,0 0 0,3 1 0,0 0 0,2 1 0,0-1 0,1 1 0,-1-1 0,0 1 0,-1 0 0,-1-1 0,-1 1 0,0-1 0,0 1 0,1 0 0,1 1 0,3 0 0,2 1 0,6 0 0,1 0 0,2 1 0,-1 0 0,2 0 0,0 0 0,-6 0 0,-1 0 0,-6 0 0,0 0 0,0 0 0,1 0 0,1 0 0,1 0 0,5 0 0,1 0 0,5 0 0,0 0 0,0 0 0,0 0 0,-3 0 0,-1 0 0,-4 1 0,0 1 0,-6 1 0,-1 0 0,-2 2 0,0 1 0,1 1 0,1 0 0,3 0 0,0 0 0,4 1 0,0-1 0,2 0 0,-1 0 0,-2 0 0,-1 1 0,-1 0 0,-2 0 0,1 1 0,-1 0 0,0 1 0,-1 0 0,3 2 0,0 0 0,4 0 0,1 1 0,1-1 0,0 1 0,4-1 0,1 1 0,-1-1 0,0 0 0,0 1 0,1 0 0,2 1 0,0 1 0,2 1 0,1 0 0,-1 2 0,0 0 0,-2 0 0,-1 0 0,-5 1 0,-2 0 0,-2 0 0,0 0 0,-1-1 0,1 0 0,2 1 0,1 0 0,2 0 0,0 0 0,-2-1 0,-2 0 0,-3 1 0,-2-1 0,-7-1 0,-3 1 0,-5-3 0,-2 1 0,38 16 0,-6 1 0,-2 1 0,-1 0 0,0-1 0,-4-2 0,-5-2 0,-8-1 0,-10-3 0,-8-2 0,-6-2 0,-1 0 0,-2-3 0,-1 0 0,-2-3 0,-3-2 0,-1 1 0,-2-2 0,-1 0 0,0-4 0,-4-1 0,-1 0 0,-2 0 0,-1 1 0,0-2 0,1-1 0,-1-1 0,-1 3 0,0-1 0,0 0 0,-1-1 0,1-1 0,-2 0 0,-1 1 0,1-1 0,-1 1 0,-1-1 0,1 0 0,0 1 0,1-3 0,0 3 0,-1-1 0,1 0 0,1 1 0,-1 0 0,2 1 0,0 1 0,0 0 0,1-1 0,-1 1 0,0-2 0,-1 1 0,-1-2 0,-2 0 0,0 0 0,0 0 0,1 1 0,1-3 0,-6 0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24575,'6'6'0,"0"2"0,6 5 0,0 4 0,2 3 0,2 0 0,-4-3 0,-1-2 0,-2-3 0,-1-1 0,1-1 0,0 1 0,-1-1 0,-1 0 0,-1-2 0,1 1 0,-1 0 0,0-2 0,1 1 0,-2-2 0,2-1 0,-2 2 0,0 0 0,1 2 0,-1 3 0,-2-3 0,1-2 0,-1-1 0,-1 1 0,2-2 0,-2 1 0,0 0 0,0 3 0,-1 1 0,-1-1 0,0 0 0,0 0 0,-3-1 0,-5-2 0,-4-2 0,-4-2 0,2 0 0,2 2 0,2 0 0,0-1 0,0 1 0,0-1 0,1 0 0,1 1 0,-1-2 0,1 2 0,0-1 0,-1 0 0,2 1 0,-3-1 0,1 1 0,0 0 0,-1 0 0,2 0 0,-1 1 0,1-1 0,1 1 0,-2 0 0,3-2 0,-1 2 0,-1-3 0,1 2 0,0 0 0,4-1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2025/5/28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9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48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59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48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2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088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22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4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93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0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14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1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 xmlns:a14="http://schemas.microsoft.com/office/drawing/2010/main" xmlns:a16="http://schemas.microsoft.com/office/drawing/2014/main" xmlns:p14="http://schemas.microsoft.com/office/powerpoint/2010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068488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1048581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58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4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5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1048587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63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6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590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591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5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59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6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59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59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60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604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5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097153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3145728" name="直接连接符 41"/>
          <p:cNvCxnSpPr>
            <a:cxnSpLocks/>
          </p:cNvCxnSpPr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42"/>
          <p:cNvCxnSpPr>
            <a:cxnSpLocks/>
          </p:cNvCxnSpPr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9872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048721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722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048725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6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8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3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729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730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73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73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3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73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73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7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74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48745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2097160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3145750" name="直接连接符 3"/>
          <p:cNvCxnSpPr>
            <a:cxnSpLocks/>
          </p:cNvCxnSpPr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43"/>
          <p:cNvCxnSpPr>
            <a:cxnSpLocks/>
          </p:cNvCxnSpPr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69656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4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48612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5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3145731" name="直接连接符 3"/>
          <p:cNvCxnSpPr>
            <a:cxnSpLocks/>
          </p:cNvCxnSpPr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1071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1"/>
          <p:cNvCxnSpPr>
            <a:cxnSpLocks/>
          </p:cNvCxnSpPr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1048634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04863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1048637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grpSp>
        <p:nvGrpSpPr>
          <p:cNvPr id="90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91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4863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3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4864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864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9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0486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04864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04864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4865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5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097156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3145733" name="直接连接符 6"/>
          <p:cNvCxnSpPr>
            <a:cxnSpLocks/>
          </p:cNvCxnSpPr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57"/>
          <p:cNvCxnSpPr>
            <a:cxnSpLocks/>
          </p:cNvCxnSpPr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18000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366688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019202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  <p:sldLayoutId id="2147483880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2025/5/28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07D9317-7C4B-477D-9FCD-CD5482370328}" type="datetimeFigureOut">
              <a:rPr lang="zh-CN" altLang="en-US"/>
              <a:t>2025/5/28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9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1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chart" Target="../charts/chart1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.xml"/><Relationship Id="rId5" Type="http://schemas.openxmlformats.org/officeDocument/2006/relationships/image" Target="../media/image47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.xml"/><Relationship Id="rId5" Type="http://schemas.openxmlformats.org/officeDocument/2006/relationships/image" Target="../media/image49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emf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customXml" Target="../ink/ink5.xml"/><Relationship Id="rId4" Type="http://schemas.openxmlformats.org/officeDocument/2006/relationships/chart" Target="../charts/chart4.xml"/><Relationship Id="rId9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2442953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报告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人：廖东海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7999918" y="5796926"/>
            <a:ext cx="2012496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2025/5/28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高性能异步微内核设计与实现</a:t>
            </a: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4889AC65-F87C-8E44-893D-04D6E0B5A80C}"/>
              </a:ext>
            </a:extLst>
          </p:cNvPr>
          <p:cNvSpPr/>
          <p:nvPr/>
        </p:nvSpPr>
        <p:spPr>
          <a:xfrm>
            <a:off x="5221435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导师：陆慧梅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通过执行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优先级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600" b="1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状态进行分类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空闲状态：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255</a:t>
            </a: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内核关键任务：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0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执行用户态任务：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 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thread_prio</a:t>
            </a:r>
            <a:endParaRPr lang="en-US" altLang="zh-CN" sz="1600" i="1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异步系统调用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2C5BC1-B72E-F54E-9083-2E5C253A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89" y="1015339"/>
            <a:ext cx="6604793" cy="5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3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192952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实验环境：如表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测试指标：与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功能的兼容性、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开销、内核陷入频率、中断频率、吞吐率、消息延迟。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比较对象：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实验环境和测试目标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0708EFF-2436-B747-8AD4-CD3C859F3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02169"/>
              </p:ext>
            </p:extLst>
          </p:nvPr>
        </p:nvGraphicFramePr>
        <p:xfrm>
          <a:off x="4476997" y="1878341"/>
          <a:ext cx="7522359" cy="2758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07453">
                  <a:extLst>
                    <a:ext uri="{9D8B030D-6E8A-4147-A177-3AD203B41FA5}">
                      <a16:colId xmlns:a16="http://schemas.microsoft.com/office/drawing/2014/main" val="2950494022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922453450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4136308418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硬件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Zynq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UltraScale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XCZU15EG-2FFVB1156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MPSoC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667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RISC-V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altLang="en" sz="16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Rocket-chip with N extension, 4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Core, 100MHz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9896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IP</a:t>
                      </a:r>
                      <a:r>
                        <a:rPr lang="zh-CN" altLang="e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Xilinx AXI 1G/2.5G Ethernet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Subsystem (1Gbps)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0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操作系统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网络协议栈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smoltcp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59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683005" y="1383165"/>
            <a:ext cx="168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实验环境</a:t>
            </a:r>
          </a:p>
        </p:txBody>
      </p:sp>
    </p:spTree>
    <p:extLst>
      <p:ext uri="{BB962C8B-B14F-4D97-AF65-F5344CB8AC3E}">
        <p14:creationId xmlns:p14="http://schemas.microsoft.com/office/powerpoint/2010/main" val="20850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12918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测试框架：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多接收端的通知机制。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进行权限传递。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功能测试和兼容性测试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043465" y="1535771"/>
            <a:ext cx="3825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ReL4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上的测试结果</a:t>
            </a:r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7780A337-0291-7F4E-A0F2-97859935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23265"/>
              </p:ext>
            </p:extLst>
          </p:nvPr>
        </p:nvGraphicFramePr>
        <p:xfrm>
          <a:off x="5205869" y="1896268"/>
          <a:ext cx="6538684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99">
                  <a:extLst>
                    <a:ext uri="{9D8B030D-6E8A-4147-A177-3AD203B41FA5}">
                      <a16:colId xmlns:a16="http://schemas.microsoft.com/office/drawing/2014/main" val="2481777596"/>
                    </a:ext>
                  </a:extLst>
                </a:gridCol>
                <a:gridCol w="1308387">
                  <a:extLst>
                    <a:ext uri="{9D8B030D-6E8A-4147-A177-3AD203B41FA5}">
                      <a16:colId xmlns:a16="http://schemas.microsoft.com/office/drawing/2014/main" val="671803896"/>
                    </a:ext>
                  </a:extLst>
                </a:gridCol>
                <a:gridCol w="3671298">
                  <a:extLst>
                    <a:ext uri="{9D8B030D-6E8A-4147-A177-3AD203B41FA5}">
                      <a16:colId xmlns:a16="http://schemas.microsoft.com/office/drawing/2014/main" val="791394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测试套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通过情况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基本系统调用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15/15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非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Invocation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的系统调用（如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Debug</a:t>
                      </a:r>
                      <a:r>
                        <a:rPr lang="zh-CN" altLang="e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等系统调用）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3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通知机制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除了单内核对象多接收线程之外，其余全部通过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9/14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除了通过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进行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传递的 </a:t>
                      </a:r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个测例，其余全部通过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91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错误处理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9/9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主要是页错误处理测试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89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任务管理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11/11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包括线程配置和调度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能力空间管理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10/10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派生、删除、撤销等测试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地址空间管理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6/6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包含页表映射、物理内存映射等测试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6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物理内存管理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3/3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Untyped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管理与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Retype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接口测试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7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36/36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其他非单一功能测试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8295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4D37C191-2B10-6A47-A370-471AFA2FE97F}"/>
              </a:ext>
            </a:extLst>
          </p:cNvPr>
          <p:cNvSpPr/>
          <p:nvPr/>
        </p:nvSpPr>
        <p:spPr>
          <a:xfrm>
            <a:off x="5111853" y="2665878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6A724-5401-164A-8630-C0EA7ED9F0A8}"/>
              </a:ext>
            </a:extLst>
          </p:cNvPr>
          <p:cNvSpPr/>
          <p:nvPr/>
        </p:nvSpPr>
        <p:spPr>
          <a:xfrm>
            <a:off x="5111853" y="3042816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286AA-19F5-CF4C-AD34-507A76798FE5}"/>
              </a:ext>
            </a:extLst>
          </p:cNvPr>
          <p:cNvSpPr txBox="1"/>
          <p:nvPr/>
        </p:nvSpPr>
        <p:spPr>
          <a:xfrm>
            <a:off x="594204" y="4148940"/>
            <a:ext cx="2932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证明了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功能完备性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和良好的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兼容性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739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测试指标：单次系统调用的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周期数、内核陷入频率。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的同步系统调用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异步系统调用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A254CE1F-32B2-BB41-9FA4-87B625C715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7685670"/>
              </p:ext>
            </p:extLst>
          </p:nvPr>
        </p:nvGraphicFramePr>
        <p:xfrm>
          <a:off x="3967311" y="1441861"/>
          <a:ext cx="7669052" cy="4436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14:cNvPr>
              <p14:cNvContentPartPr/>
              <p14:nvPr/>
            </p14:nvContentPartPr>
            <p14:xfrm>
              <a:off x="5448357" y="2241915"/>
              <a:ext cx="4906800" cy="1597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357" y="2232915"/>
                <a:ext cx="4924440" cy="16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14:cNvPr>
              <p14:cNvContentPartPr/>
              <p14:nvPr/>
            </p14:nvContentPartPr>
            <p14:xfrm>
              <a:off x="10269983" y="3780555"/>
              <a:ext cx="117360" cy="11988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0983" y="3771555"/>
                <a:ext cx="135000" cy="1375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矩形 33">
            <a:extLst>
              <a:ext uri="{FF2B5EF4-FFF2-40B4-BE49-F238E27FC236}">
                <a16:creationId xmlns:a16="http://schemas.microsoft.com/office/drawing/2014/main" id="{635B687F-5B2F-624B-B69C-CB5FBEF61921}"/>
              </a:ext>
            </a:extLst>
          </p:cNvPr>
          <p:cNvSpPr/>
          <p:nvPr/>
        </p:nvSpPr>
        <p:spPr>
          <a:xfrm>
            <a:off x="4824263" y="2284264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724473-BA60-8C4A-9EAA-2A8831D047AA}"/>
              </a:ext>
            </a:extLst>
          </p:cNvPr>
          <p:cNvSpPr/>
          <p:nvPr/>
        </p:nvSpPr>
        <p:spPr>
          <a:xfrm>
            <a:off x="7047942" y="2241915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38" name="图表 37">
            <a:extLst>
              <a:ext uri="{FF2B5EF4-FFF2-40B4-BE49-F238E27FC236}">
                <a16:creationId xmlns:a16="http://schemas.microsoft.com/office/drawing/2014/main" id="{F2FA4275-0856-EB44-AFD5-4427D1B28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717773"/>
              </p:ext>
            </p:extLst>
          </p:nvPr>
        </p:nvGraphicFramePr>
        <p:xfrm>
          <a:off x="4684905" y="1588447"/>
          <a:ext cx="5402932" cy="33015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B66AD723-D9D3-8D47-88A0-9C301F2F3338}"/>
              </a:ext>
            </a:extLst>
          </p:cNvPr>
          <p:cNvSpPr txBox="1"/>
          <p:nvPr/>
        </p:nvSpPr>
        <p:spPr>
          <a:xfrm>
            <a:off x="594204" y="4148940"/>
            <a:ext cx="29321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高并发场景下，系统调用开销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，内核陷入频率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95%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以上。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269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1" grpId="1">
        <p:bldAsOne/>
      </p:bldGraphic>
      <p:bldP spid="34" grpId="0" animBg="1"/>
      <p:bldP spid="34" grpId="1" animBg="1"/>
      <p:bldP spid="35" grpId="0" animBg="1"/>
      <p:bldP spid="35" grpId="1" animBg="1"/>
      <p:bldGraphic spid="38" grpId="0">
        <p:bldAsOne/>
      </p:bldGraphic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sync-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5D603D9B-4F1D-624D-AE76-257772FD0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9884865"/>
              </p:ext>
            </p:extLst>
          </p:nvPr>
        </p:nvGraphicFramePr>
        <p:xfrm>
          <a:off x="4172608" y="1257320"/>
          <a:ext cx="6984326" cy="4481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肘形连接符 3">
            <a:extLst>
              <a:ext uri="{FF2B5EF4-FFF2-40B4-BE49-F238E27FC236}">
                <a16:creationId xmlns:a16="http://schemas.microsoft.com/office/drawing/2014/main" id="{1E93E2C0-D146-9D4B-9AFA-0C3EADE6EDF1}"/>
              </a:ext>
            </a:extLst>
          </p:cNvPr>
          <p:cNvCxnSpPr>
            <a:cxnSpLocks/>
          </p:cNvCxnSpPr>
          <p:nvPr/>
        </p:nvCxnSpPr>
        <p:spPr>
          <a:xfrm rot="5400000">
            <a:off x="4075151" y="2780185"/>
            <a:ext cx="2405546" cy="133060"/>
          </a:xfrm>
          <a:prstGeom prst="bentConnector3">
            <a:avLst>
              <a:gd name="adj1" fmla="val 3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6955453-7C97-6240-AE6A-AFC864D58EA3}"/>
              </a:ext>
            </a:extLst>
          </p:cNvPr>
          <p:cNvCxnSpPr/>
          <p:nvPr/>
        </p:nvCxnSpPr>
        <p:spPr>
          <a:xfrm>
            <a:off x="5344454" y="1643942"/>
            <a:ext cx="0" cy="1148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14:cNvPr>
              <p14:cNvContentPartPr/>
              <p14:nvPr/>
            </p14:nvContentPartPr>
            <p14:xfrm>
              <a:off x="5846489" y="2237022"/>
              <a:ext cx="4246920" cy="16412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7849" y="2228382"/>
                <a:ext cx="426456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14:cNvPr>
              <p14:cNvContentPartPr/>
              <p14:nvPr/>
            </p14:nvContentPartPr>
            <p14:xfrm>
              <a:off x="10016517" y="3795743"/>
              <a:ext cx="136800" cy="15588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517" y="3786743"/>
                <a:ext cx="15444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1AF970C-FC8D-B141-B782-4B4BA5112026}"/>
              </a:ext>
            </a:extLst>
          </p:cNvPr>
          <p:cNvSpPr/>
          <p:nvPr/>
        </p:nvSpPr>
        <p:spPr>
          <a:xfrm>
            <a:off x="4982437" y="2004012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AD472AC-8718-0547-A19C-BB3122D9C384}"/>
              </a:ext>
            </a:extLst>
          </p:cNvPr>
          <p:cNvSpPr/>
          <p:nvPr/>
        </p:nvSpPr>
        <p:spPr>
          <a:xfrm>
            <a:off x="7004523" y="2004012"/>
            <a:ext cx="1066800" cy="299258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7D5B11F-8BEB-E543-A0BE-1F8B5232B901}"/>
              </a:ext>
            </a:extLst>
          </p:cNvPr>
          <p:cNvSpPr txBox="1"/>
          <p:nvPr/>
        </p:nvSpPr>
        <p:spPr>
          <a:xfrm>
            <a:off x="510940" y="3951623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62%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低并发场景下，与带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相近，相比不带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29%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831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72" grpId="0" animBg="1"/>
      <p:bldP spid="72" grpId="1" animBg="1"/>
      <p:bldP spid="73" grpId="0" animBg="1"/>
      <p:bldP spid="73" grpId="1" animBg="1"/>
      <p:bldP spid="7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098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实验配置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测试指标：数据包吞吐率和延迟。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和同步系统调用实现的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TCP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服务器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综合测试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-TCP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服务器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11EB7-73FE-8846-AFD4-3355E2A54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75" y="1498547"/>
            <a:ext cx="7622203" cy="3486939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5F0B9193-9EE7-844D-BAA1-7936C6223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212494"/>
              </p:ext>
            </p:extLst>
          </p:nvPr>
        </p:nvGraphicFramePr>
        <p:xfrm>
          <a:off x="4379349" y="1257321"/>
          <a:ext cx="6317280" cy="4102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14:cNvPr>
              <p14:cNvContentPartPr/>
              <p14:nvPr/>
            </p14:nvContentPartPr>
            <p14:xfrm>
              <a:off x="5330057" y="2144366"/>
              <a:ext cx="5115240" cy="1665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417" y="2135726"/>
                <a:ext cx="513288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14:cNvPr>
              <p14:cNvContentPartPr/>
              <p14:nvPr/>
            </p14:nvContentPartPr>
            <p14:xfrm>
              <a:off x="10383377" y="2552606"/>
              <a:ext cx="101880" cy="174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4377" y="2543966"/>
                <a:ext cx="1195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3187EED2-87D6-764D-8C21-9A07D86C2A5D}"/>
              </a:ext>
            </a:extLst>
          </p:cNvPr>
          <p:cNvSpPr/>
          <p:nvPr/>
        </p:nvSpPr>
        <p:spPr>
          <a:xfrm>
            <a:off x="5179101" y="2144365"/>
            <a:ext cx="1009263" cy="25954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00D348EB-FC26-3C49-A4D3-3445829A4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346157"/>
              </p:ext>
            </p:extLst>
          </p:nvPr>
        </p:nvGraphicFramePr>
        <p:xfrm>
          <a:off x="4379349" y="1514102"/>
          <a:ext cx="5530926" cy="3486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0" name="文本框 39">
            <a:extLst>
              <a:ext uri="{FF2B5EF4-FFF2-40B4-BE49-F238E27FC236}">
                <a16:creationId xmlns:a16="http://schemas.microsoft.com/office/drawing/2014/main" id="{1BF38092-025B-1440-B533-C0AB9F7E7E21}"/>
              </a:ext>
            </a:extLst>
          </p:cNvPr>
          <p:cNvSpPr txBox="1"/>
          <p:nvPr/>
        </p:nvSpPr>
        <p:spPr>
          <a:xfrm>
            <a:off x="438409" y="4341916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在低并发场景下，吞吐量提升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85% ~ 120%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，平均延迟降低约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高并发场景下，有着更好地可扩展性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010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  <p:bldP spid="38" grpId="0" animBg="1"/>
      <p:bldP spid="38" grpId="1" animBg="1"/>
      <p:bldGraphic spid="39" grpId="0">
        <p:bldAsOne/>
      </p:bldGraphic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8742475" cy="255873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优点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进一步精简了微内核，将同步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移出内核。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高并发场景下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和系统调用开销减少了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40%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～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69%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陷入内核频率降低了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95%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以上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增强了用户态并发度。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局限性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低并发场景下的开销略高于同步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有较多的硬件依赖。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2" y="1013251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总结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5155B7-54D6-3A4E-9CC5-37979BA04EAB}"/>
              </a:ext>
            </a:extLst>
          </p:cNvPr>
          <p:cNvSpPr txBox="1"/>
          <p:nvPr/>
        </p:nvSpPr>
        <p:spPr>
          <a:xfrm>
            <a:off x="442912" y="4115737"/>
            <a:ext cx="10891132" cy="193202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廖东海，陆慧梅，陈伟豪，赵方亮，向勇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：高性能异步微内核设计与实现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小型微型计算机系统，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2025. (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录用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Fangliang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Zhao,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Donghai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Liao,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Jingbang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Wu,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Huimei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Lu, Yong Xiang. Cops: A coroutine-based priority scheduling framework perceived by the operating system[C]//2024 International Conference on Ubiquitous Computing and Communications (IUCC). Chengdu, China: IEEE, 2024.</a:t>
            </a:r>
          </a:p>
        </p:txBody>
      </p:sp>
      <p:sp>
        <p:nvSpPr>
          <p:cNvPr id="7" name="矩形: 圆角 55">
            <a:extLst>
              <a:ext uri="{FF2B5EF4-FFF2-40B4-BE49-F238E27FC236}">
                <a16:creationId xmlns:a16="http://schemas.microsoft.com/office/drawing/2014/main" id="{23537EFD-96C5-2042-9E87-06D466CBCA8A}"/>
              </a:ext>
            </a:extLst>
          </p:cNvPr>
          <p:cNvSpPr/>
          <p:nvPr/>
        </p:nvSpPr>
        <p:spPr>
          <a:xfrm>
            <a:off x="508862" y="3843860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spc="100" dirty="0">
                <a:solidFill>
                  <a:schemeClr val="accent1"/>
                </a:solidFill>
                <a:latin typeface="+mn-ea"/>
                <a:ea typeface="+mn-ea"/>
                <a:sym typeface="Wingdings 3" panose="05040102010807070707" pitchFamily="18" charset="2"/>
              </a:rPr>
              <a:t>研究生期间取得的成果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9069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3145752" name="直接连接符 13"/>
          <p:cNvCxnSpPr>
            <a:cxnSpLocks/>
          </p:cNvCxnSpPr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4110746" cy="3729893"/>
            <a:chOff x="6597449" y="1148208"/>
            <a:chExt cx="4110746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问题背景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4110746" cy="620713"/>
              <a:chOff x="5855427" y="1647453"/>
              <a:chExt cx="4110746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41632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关键问题和相关工作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设计实现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系统评估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关键问题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和相关工作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2373948" cy="1013251"/>
            <a:chOff x="2920" y="0"/>
            <a:chExt cx="4408" cy="159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4757" y="1145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442911" y="1013251"/>
            <a:ext cx="10628354" cy="2249609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相比于以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Linux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为代表的宏内核，微内核具有如下设计原则：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最小化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模块化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安全性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因此在将大部分系统服务移到用户态，应用程序通过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进程间通信（同步</a:t>
            </a:r>
            <a:r>
              <a:rPr kumimoji="0" lang="en-US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请求服务。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313F58-9A42-E64A-A796-74AC0824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5" y="3262860"/>
            <a:ext cx="8480465" cy="2892285"/>
          </a:xfrm>
          <a:prstGeom prst="rect">
            <a:avLst/>
          </a:prstGeom>
        </p:spPr>
      </p:pic>
      <p:sp>
        <p:nvSpPr>
          <p:cNvPr id="58" name="矩形: 圆角 55">
            <a:extLst>
              <a:ext uri="{FF2B5EF4-FFF2-40B4-BE49-F238E27FC236}">
                <a16:creationId xmlns:a16="http://schemas.microsoft.com/office/drawing/2014/main" id="{95B9C3B3-6973-B942-B368-FB26B6EA8699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研究背景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03351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5FC7ADB-C376-4C45-A863-FE8BD6FCAC1E}"/>
              </a:ext>
            </a:extLst>
          </p:cNvPr>
          <p:cNvSpPr/>
          <p:nvPr/>
        </p:nvSpPr>
        <p:spPr>
          <a:xfrm>
            <a:off x="5355771" y="2884713"/>
            <a:ext cx="5592254" cy="2762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然而大量的同步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会带来如下问题：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endParaRPr lang="en-US" altLang="zh-CN" sz="1600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noProof="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上下文无关的任务被阻塞</a:t>
            </a:r>
            <a:endParaRPr lang="en-US" altLang="zh-CN" sz="1600" b="1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B7CB4A00-E1F8-AE45-86E0-CC4C87830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75544"/>
              </p:ext>
            </p:extLst>
          </p:nvPr>
        </p:nvGraphicFramePr>
        <p:xfrm>
          <a:off x="519259" y="3105028"/>
          <a:ext cx="40631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59">
                  <a:extLst>
                    <a:ext uri="{9D8B030D-6E8A-4147-A177-3AD203B41FA5}">
                      <a16:colId xmlns:a16="http://schemas.microsoft.com/office/drawing/2014/main" val="3531717388"/>
                    </a:ext>
                  </a:extLst>
                </a:gridCol>
                <a:gridCol w="2031559">
                  <a:extLst>
                    <a:ext uri="{9D8B030D-6E8A-4147-A177-3AD203B41FA5}">
                      <a16:colId xmlns:a16="http://schemas.microsoft.com/office/drawing/2014/main" val="13601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开销占比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保存和恢复上下文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4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切换地址空间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59.4%</a:t>
                      </a:r>
                      <a:endParaRPr lang="zh-CN" altLang="en-US" sz="1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62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Fast-path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检查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20.1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06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寄存器和内存拷贝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0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816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846E3C-C5CB-A64D-A462-852D9CF9CACD}"/>
              </a:ext>
            </a:extLst>
          </p:cNvPr>
          <p:cNvSpPr txBox="1"/>
          <p:nvPr/>
        </p:nvSpPr>
        <p:spPr>
          <a:xfrm>
            <a:off x="855380" y="27308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开源微内核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一次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的开销占比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F4E5BC-BA05-6C4B-9154-A6AA682B3116}"/>
              </a:ext>
            </a:extLst>
          </p:cNvPr>
          <p:cNvSpPr/>
          <p:nvPr/>
        </p:nvSpPr>
        <p:spPr>
          <a:xfrm>
            <a:off x="8369143" y="3178137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E8ED1B-3347-A24E-BD77-AF887F123A73}"/>
              </a:ext>
            </a:extLst>
          </p:cNvPr>
          <p:cNvSpPr/>
          <p:nvPr/>
        </p:nvSpPr>
        <p:spPr>
          <a:xfrm>
            <a:off x="8369143" y="4628114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F87A9-9893-FC43-AF1A-7CA412BC213D}"/>
              </a:ext>
            </a:extLst>
          </p:cNvPr>
          <p:cNvSpPr/>
          <p:nvPr/>
        </p:nvSpPr>
        <p:spPr>
          <a:xfrm>
            <a:off x="5614077" y="3522520"/>
            <a:ext cx="2111829" cy="11451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algn="ctr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28500774-148A-A84B-80A9-C474BE8011BD}"/>
              </a:ext>
            </a:extLst>
          </p:cNvPr>
          <p:cNvCxnSpPr>
            <a:cxnSpLocks/>
          </p:cNvCxnSpPr>
          <p:nvPr/>
        </p:nvCxnSpPr>
        <p:spPr>
          <a:xfrm flipV="1">
            <a:off x="7467600" y="3429001"/>
            <a:ext cx="901543" cy="38430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7AF4CF27-4E9A-C541-81E2-4A11F279CAA2}"/>
              </a:ext>
            </a:extLst>
          </p:cNvPr>
          <p:cNvCxnSpPr>
            <a:endCxn id="15" idx="1"/>
          </p:cNvCxnSpPr>
          <p:nvPr/>
        </p:nvCxnSpPr>
        <p:spPr>
          <a:xfrm>
            <a:off x="7467600" y="4417621"/>
            <a:ext cx="901543" cy="5479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A994F7-5595-0C44-B5FF-1D91434829D2}"/>
              </a:ext>
            </a:extLst>
          </p:cNvPr>
          <p:cNvSpPr txBox="1"/>
          <p:nvPr/>
        </p:nvSpPr>
        <p:spPr>
          <a:xfrm>
            <a:off x="7710623" y="4735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❌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9E804D-4555-3042-B659-C13DAA64E5F9}"/>
              </a:ext>
            </a:extLst>
          </p:cNvPr>
          <p:cNvSpPr txBox="1"/>
          <p:nvPr/>
        </p:nvSpPr>
        <p:spPr>
          <a:xfrm>
            <a:off x="6140208" y="31182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应用程序</a:t>
            </a:r>
          </a:p>
        </p:txBody>
      </p:sp>
      <p:sp>
        <p:nvSpPr>
          <p:cNvPr id="25" name="矩形: 圆角 55">
            <a:extLst>
              <a:ext uri="{FF2B5EF4-FFF2-40B4-BE49-F238E27FC236}">
                <a16:creationId xmlns:a16="http://schemas.microsoft.com/office/drawing/2014/main" id="{A89A169E-26E1-C041-9537-2977E25F7C71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关键问题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459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15" grpId="0" animBg="1"/>
      <p:bldP spid="16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2173158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已有的工作从以下三个方面来解决上述问题：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减少内核路径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减少上下文切换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借助硬件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9" name="表格 16">
            <a:extLst>
              <a:ext uri="{FF2B5EF4-FFF2-40B4-BE49-F238E27FC236}">
                <a16:creationId xmlns:a16="http://schemas.microsoft.com/office/drawing/2014/main" id="{078EB9E1-8F5E-4740-843C-21FAEBF0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8037"/>
              </p:ext>
            </p:extLst>
          </p:nvPr>
        </p:nvGraphicFramePr>
        <p:xfrm>
          <a:off x="2847108" y="1197429"/>
          <a:ext cx="9344892" cy="4668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52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683824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54431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3040085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[1, 3, 4, 5]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上下文切换开销已经成为性能瓶颈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[1, 2, 3, 4, 5]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[1, 2, 3, 4, 5]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无法从根本上消除切换开销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ASID</a:t>
                      </a:r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[2]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[6, 7, 8, 9, 10, 11]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[12]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借助硬件优化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虚拟化指令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[15]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仅适用于虚拟化环境</a:t>
                      </a:r>
                      <a:r>
                        <a:rPr lang="zh-CN" altLang="zh-CN" sz="1600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766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直接硬件辅助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[16]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没有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硬件标准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的支持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23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[13, 14]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--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806125"/>
                  </a:ext>
                </a:extLst>
              </a:tr>
            </a:tbl>
          </a:graphicData>
        </a:graphic>
      </p:graphicFrame>
      <p:sp>
        <p:nvSpPr>
          <p:cNvPr id="20" name="矩形: 圆角 55">
            <a:extLst>
              <a:ext uri="{FF2B5EF4-FFF2-40B4-BE49-F238E27FC236}">
                <a16:creationId xmlns:a16="http://schemas.microsoft.com/office/drawing/2014/main" id="{AFE854EB-0177-FD4C-8BBD-B04D5FA375A2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相关工作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4917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5196166" cy="513360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8F2ABF-A8A1-E84C-B171-EE15C01D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47" y="1558315"/>
            <a:ext cx="6772889" cy="3956958"/>
          </a:xfrm>
          <a:prstGeom prst="rect">
            <a:avLst/>
          </a:prstGeom>
        </p:spPr>
      </p:pic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设计原则和整体架构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84BE2C-213F-B34F-8746-88044B19DD63}"/>
              </a:ext>
            </a:extLst>
          </p:cNvPr>
          <p:cNvSpPr/>
          <p:nvPr/>
        </p:nvSpPr>
        <p:spPr>
          <a:xfrm>
            <a:off x="674231" y="1476051"/>
            <a:ext cx="4326890" cy="94352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内核最小化原则：将同步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从内核中移除，仅支持异步通知机制。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A20922-10D4-F047-8F99-08B183FC98B4}"/>
              </a:ext>
            </a:extLst>
          </p:cNvPr>
          <p:cNvSpPr/>
          <p:nvPr/>
        </p:nvSpPr>
        <p:spPr>
          <a:xfrm>
            <a:off x="674231" y="2722312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避免特权级切换：利用软硬件结合的手段减少甚至消除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和系统调用过程中的特权级切换。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59A854-F133-1049-B218-940FAB631470}"/>
              </a:ext>
            </a:extLst>
          </p:cNvPr>
          <p:cNvSpPr/>
          <p:nvPr/>
        </p:nvSpPr>
        <p:spPr>
          <a:xfrm>
            <a:off x="680671" y="4296956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易用性原则：提供更容易编程的异步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和异步系统调用接口，提升用户态并发度。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3B8E53-9EB0-D341-8DF1-32260CBF827E}"/>
              </a:ext>
            </a:extLst>
          </p:cNvPr>
          <p:cNvSpPr/>
          <p:nvPr/>
        </p:nvSpPr>
        <p:spPr>
          <a:xfrm>
            <a:off x="9411665" y="3724085"/>
            <a:ext cx="1352343" cy="8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AA51B3-A5EC-B547-87BB-50F37F395109}"/>
              </a:ext>
            </a:extLst>
          </p:cNvPr>
          <p:cNvSpPr/>
          <p:nvPr/>
        </p:nvSpPr>
        <p:spPr>
          <a:xfrm>
            <a:off x="6293922" y="4572000"/>
            <a:ext cx="5308270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7769EF-E1B2-3E47-A239-B679CA17D918}"/>
              </a:ext>
            </a:extLst>
          </p:cNvPr>
          <p:cNvSpPr/>
          <p:nvPr/>
        </p:nvSpPr>
        <p:spPr>
          <a:xfrm>
            <a:off x="6293922" y="2161835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39C6A5-3425-6C4F-8AD6-9D4D8F398A70}"/>
              </a:ext>
            </a:extLst>
          </p:cNvPr>
          <p:cNvSpPr/>
          <p:nvPr/>
        </p:nvSpPr>
        <p:spPr>
          <a:xfrm>
            <a:off x="10532117" y="215516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675608-58E0-B84E-AD82-127E86626EB9}"/>
              </a:ext>
            </a:extLst>
          </p:cNvPr>
          <p:cNvSpPr/>
          <p:nvPr/>
        </p:nvSpPr>
        <p:spPr>
          <a:xfrm>
            <a:off x="7647928" y="378420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753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5" grpId="0" animBg="1"/>
      <p:bldP spid="15" grpId="1" animBg="1"/>
      <p:bldP spid="31" grpId="0" animBg="1"/>
      <p:bldP spid="31" grpId="1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3365B6F-064D-E744-BECC-1629CB70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46" y="1753083"/>
            <a:ext cx="9210177" cy="46328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9952485" cy="969259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控制流与数据流分离。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借助用户态中断控制器（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UINTC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）直接通信，无需内核转发。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534865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基于用户态中断的通知机制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U-notification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0633352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0C5C1A-C9B5-2346-892C-821EB4143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0" y="2464655"/>
            <a:ext cx="10400776" cy="35969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2893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协程：任务调度的基本单位。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调度器：优先级排序、负载均衡。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任务唤醒：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、任务感知的中断控制器（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基于任务感知中断的异步运行时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01BF4B-B88D-8242-870B-29AD2F1A1DD5}"/>
              </a:ext>
            </a:extLst>
          </p:cNvPr>
          <p:cNvSpPr/>
          <p:nvPr/>
        </p:nvSpPr>
        <p:spPr>
          <a:xfrm>
            <a:off x="2759321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7A42F3-D0FB-3945-8781-339254B5CC38}"/>
              </a:ext>
            </a:extLst>
          </p:cNvPr>
          <p:cNvSpPr/>
          <p:nvPr/>
        </p:nvSpPr>
        <p:spPr>
          <a:xfrm>
            <a:off x="3891166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BC2F32-11F3-5144-B513-44116D80A621}"/>
              </a:ext>
            </a:extLst>
          </p:cNvPr>
          <p:cNvSpPr/>
          <p:nvPr/>
        </p:nvSpPr>
        <p:spPr>
          <a:xfrm>
            <a:off x="6794432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01EC27-8503-CB40-965E-9329784AEB20}"/>
              </a:ext>
            </a:extLst>
          </p:cNvPr>
          <p:cNvSpPr/>
          <p:nvPr/>
        </p:nvSpPr>
        <p:spPr>
          <a:xfrm>
            <a:off x="7824147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EB07FD-7BB9-C94B-847A-3ADFE2E63A6D}"/>
              </a:ext>
            </a:extLst>
          </p:cNvPr>
          <p:cNvSpPr/>
          <p:nvPr/>
        </p:nvSpPr>
        <p:spPr>
          <a:xfrm>
            <a:off x="987899" y="3697043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0A6F0A-BADE-734E-8B82-4D3EC6759871}"/>
              </a:ext>
            </a:extLst>
          </p:cNvPr>
          <p:cNvSpPr/>
          <p:nvPr/>
        </p:nvSpPr>
        <p:spPr>
          <a:xfrm>
            <a:off x="4920881" y="3671982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57C84C-95F2-B14F-A109-A6F5DE5C3847}"/>
              </a:ext>
            </a:extLst>
          </p:cNvPr>
          <p:cNvSpPr/>
          <p:nvPr/>
        </p:nvSpPr>
        <p:spPr>
          <a:xfrm>
            <a:off x="1115444" y="5047013"/>
            <a:ext cx="8028555" cy="9094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00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数据传输：共享缓冲区。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数据同步：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任务管理：异步运行时。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D1735-044A-404D-8EA6-F2D7F1D2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7" y="2493406"/>
            <a:ext cx="10579100" cy="4127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44DB54-6EBD-384E-A2A3-865B879E0092}"/>
              </a:ext>
            </a:extLst>
          </p:cNvPr>
          <p:cNvSpPr/>
          <p:nvPr/>
        </p:nvSpPr>
        <p:spPr>
          <a:xfrm>
            <a:off x="4383992" y="3622499"/>
            <a:ext cx="2289940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F4B857-3556-084D-83BC-E398EF0B2A29}"/>
              </a:ext>
            </a:extLst>
          </p:cNvPr>
          <p:cNvSpPr/>
          <p:nvPr/>
        </p:nvSpPr>
        <p:spPr>
          <a:xfrm>
            <a:off x="961901" y="3620519"/>
            <a:ext cx="2629849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CF8182-39F4-B44C-85A7-E8B3423CA4A9}"/>
              </a:ext>
            </a:extLst>
          </p:cNvPr>
          <p:cNvSpPr/>
          <p:nvPr/>
        </p:nvSpPr>
        <p:spPr>
          <a:xfrm>
            <a:off x="1425039" y="2384434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2292FA-D1CE-D04F-AF77-CCA2D0AB791C}"/>
              </a:ext>
            </a:extLst>
          </p:cNvPr>
          <p:cNvSpPr/>
          <p:nvPr/>
        </p:nvSpPr>
        <p:spPr>
          <a:xfrm>
            <a:off x="7801837" y="4873445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240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11035</TotalTime>
  <Words>1993</Words>
  <Application>Microsoft Macintosh PowerPoint</Application>
  <PresentationFormat>宽屏</PresentationFormat>
  <Paragraphs>318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20</vt:i4>
      </vt:variant>
    </vt:vector>
  </HeadingPairs>
  <TitlesOfParts>
    <vt:vector size="48" baseType="lpstr">
      <vt:lpstr>黑体</vt:lpstr>
      <vt:lpstr>SimSun</vt:lpstr>
      <vt:lpstr>微软雅黑</vt:lpstr>
      <vt:lpstr>微软雅黑 Light</vt:lpstr>
      <vt:lpstr>Arial</vt:lpstr>
      <vt:lpstr>Calibri</vt:lpstr>
      <vt:lpstr>Century Gothic</vt:lpstr>
      <vt:lpstr>Times New Roman</vt:lpstr>
      <vt:lpstr>Wingdings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 廖</cp:lastModifiedBy>
  <cp:revision>669</cp:revision>
  <dcterms:created xsi:type="dcterms:W3CDTF">2016-11-28T11:30:35Z</dcterms:created>
  <dcterms:modified xsi:type="dcterms:W3CDTF">2025-05-28T05:35:43Z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